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76" r:id="rId7"/>
    <p:sldId id="277" r:id="rId8"/>
    <p:sldId id="298" r:id="rId9"/>
    <p:sldId id="297" r:id="rId10"/>
    <p:sldId id="302" r:id="rId11"/>
    <p:sldId id="303" r:id="rId12"/>
    <p:sldId id="304" r:id="rId13"/>
    <p:sldId id="305" r:id="rId14"/>
    <p:sldId id="306" r:id="rId15"/>
    <p:sldId id="307" r:id="rId16"/>
    <p:sldId id="293" r:id="rId17"/>
    <p:sldId id="295" r:id="rId18"/>
    <p:sldId id="288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V:\Excel%20R\Project%201\Final%20Presenetation%20files\BankProject_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[BankProject_Excel.xlsx]KPI-3!PivotTable1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Status-wise Total Payment </a:t>
            </a:r>
          </a:p>
        </c:rich>
      </c:tx>
      <c:layout>
        <c:manualLayout>
          <c:xMode val="edge"/>
          <c:yMode val="edge"/>
          <c:x val="0.45713132143224017"/>
          <c:y val="3.3641200255373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/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</a:gsLst>
            <a:lin ang="4140000" scaled="1"/>
          </a:gra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2"/>
        <c:spPr>
          <a:solidFill>
            <a:srgbClr val="80BF41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3"/>
        <c:spPr>
          <a:solidFill>
            <a:srgbClr val="CD251D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4"/>
        <c:spPr>
          <a:gradFill rotWithShape="1">
            <a:gsLst>
              <a:gs pos="0">
                <a:schemeClr val="accent1"/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</a:gsLst>
            <a:lin ang="4140000" scaled="1"/>
          </a:gra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70C0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6"/>
        <c:spPr>
          <a:solidFill>
            <a:srgbClr val="80BF41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7"/>
        <c:spPr>
          <a:solidFill>
            <a:srgbClr val="CD251D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8"/>
        <c:spPr>
          <a:gradFill rotWithShape="1">
            <a:gsLst>
              <a:gs pos="0">
                <a:schemeClr val="accent1"/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</a:schemeClr>
              </a:gs>
            </a:gsLst>
            <a:lin ang="4140000" scaled="1"/>
          </a:gra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70C0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10"/>
        <c:spPr>
          <a:solidFill>
            <a:srgbClr val="80BF41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  <c:pivotFmt>
        <c:idx val="11"/>
        <c:spPr>
          <a:solidFill>
            <a:srgbClr val="CD251D"/>
          </a:solidFill>
          <a:ln>
            <a:noFill/>
          </a:ln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688681687424567E-2"/>
          <c:y val="0.17959083274629709"/>
          <c:w val="0.84117980714690865"/>
          <c:h val="0.78222907001489683"/>
        </c:manualLayout>
      </c:layout>
      <c:pie3DChart>
        <c:varyColors val="1"/>
        <c:ser>
          <c:idx val="0"/>
          <c:order val="0"/>
          <c:tx>
            <c:strRef>
              <c:f>'KPI-3'!$B$1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114300" dist="114300" dir="5400000" rotWithShape="0">
                  <a:srgbClr val="000000">
                    <a:alpha val="7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plastic">
                <a:bevelT w="38100" h="31750"/>
              </a:sp3d>
            </c:spPr>
            <c:extLst>
              <c:ext xmlns:c16="http://schemas.microsoft.com/office/drawing/2014/chart" uri="{C3380CC4-5D6E-409C-BE32-E72D297353CC}">
                <c16:uniqueId val="{00000001-F7F7-4B67-94EF-808105927E1B}"/>
              </c:ext>
            </c:extLst>
          </c:dPt>
          <c:dPt>
            <c:idx val="1"/>
            <c:bubble3D val="0"/>
            <c:spPr>
              <a:solidFill>
                <a:srgbClr val="80BF41"/>
              </a:solidFill>
              <a:ln>
                <a:noFill/>
              </a:ln>
              <a:effectLst>
                <a:outerShdw blurRad="114300" dist="114300" dir="5400000" rotWithShape="0">
                  <a:srgbClr val="000000">
                    <a:alpha val="7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plastic">
                <a:bevelT w="38100" h="31750"/>
              </a:sp3d>
            </c:spPr>
            <c:extLst>
              <c:ext xmlns:c16="http://schemas.microsoft.com/office/drawing/2014/chart" uri="{C3380CC4-5D6E-409C-BE32-E72D297353CC}">
                <c16:uniqueId val="{00000003-F7F7-4B67-94EF-808105927E1B}"/>
              </c:ext>
            </c:extLst>
          </c:dPt>
          <c:dPt>
            <c:idx val="2"/>
            <c:bubble3D val="0"/>
            <c:spPr>
              <a:solidFill>
                <a:srgbClr val="CD251D"/>
              </a:solidFill>
              <a:ln>
                <a:noFill/>
              </a:ln>
              <a:effectLst>
                <a:outerShdw blurRad="114300" dist="114300" dir="5400000" rotWithShape="0">
                  <a:srgbClr val="000000">
                    <a:alpha val="7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plastic">
                <a:bevelT w="38100" h="31750"/>
              </a:sp3d>
            </c:spPr>
            <c:extLst>
              <c:ext xmlns:c16="http://schemas.microsoft.com/office/drawing/2014/chart" uri="{C3380CC4-5D6E-409C-BE32-E72D297353CC}">
                <c16:uniqueId val="{00000005-F7F7-4B67-94EF-808105927E1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'KPI-3'!$A$2:$A$5</c:f>
              <c:strCache>
                <c:ptCount val="3"/>
                <c:pt idx="0">
                  <c:v>Not Verified</c:v>
                </c:pt>
                <c:pt idx="1">
                  <c:v>Source Verified</c:v>
                </c:pt>
                <c:pt idx="2">
                  <c:v>Verified</c:v>
                </c:pt>
              </c:strCache>
            </c:strRef>
          </c:cat>
          <c:val>
            <c:numRef>
              <c:f>'KPI-3'!$B$2:$B$5</c:f>
              <c:numCache>
                <c:formatCode>General</c:formatCode>
                <c:ptCount val="3"/>
                <c:pt idx="0">
                  <c:v>153541418.2105985</c:v>
                </c:pt>
                <c:pt idx="1">
                  <c:v>109270668.20195222</c:v>
                </c:pt>
                <c:pt idx="2">
                  <c:v>219892307.51083669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F7-4B67-94EF-808105927E1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555021046301866"/>
          <c:y val="0.61421545009576506"/>
          <c:w val="0.19242333132892364"/>
          <c:h val="0.320669759523302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#Dashboard!A1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0.00948</cdr:x>
      <cdr:y>0.01792</cdr:y>
    </cdr:from>
    <cdr:to>
      <cdr:x>0.09342</cdr:x>
      <cdr:y>0.17693</cdr:y>
    </cdr:to>
    <cdr:pic>
      <cdr:nvPicPr>
        <cdr:cNvPr id="2" name="Graphic 1" descr="Home with solid fill">
          <a:hlinkClick xmlns:a="http://schemas.openxmlformats.org/drawingml/2006/main" xmlns:r="http://schemas.openxmlformats.org/officeDocument/2006/relationships" r:id="rId1"/>
          <a:extLst xmlns:a="http://schemas.openxmlformats.org/drawingml/2006/main">
            <a:ext uri="{FF2B5EF4-FFF2-40B4-BE49-F238E27FC236}">
              <a16:creationId xmlns:a16="http://schemas.microsoft.com/office/drawing/2014/main" id="{3C7E1ECA-61FF-44DC-AFC7-79250857DDF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 cstate="print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3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0800" y="50800"/>
          <a:ext cx="449580" cy="45085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alpha val="97000"/>
          </a:schemeClr>
        </a:solidFill>
        <a:ln xmlns:a="http://schemas.openxmlformats.org/drawingml/2006/main">
          <a:solidFill>
            <a:srgbClr val="00B050"/>
          </a:solidFill>
        </a:ln>
        <a:effectLst xmlns:a="http://schemas.openxmlformats.org/drawingml/2006/main">
          <a:glow rad="63500">
            <a:schemeClr val="accent1">
              <a:satMod val="175000"/>
              <a:alpha val="40000"/>
            </a:schemeClr>
          </a:glow>
        </a:effectLst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036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1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456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61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146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083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528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512" y="127422"/>
            <a:ext cx="6538359" cy="1028721"/>
          </a:xfrm>
        </p:spPr>
        <p:txBody>
          <a:bodyPr/>
          <a:lstStyle/>
          <a:p>
            <a:r>
              <a:rPr lang="en-US" dirty="0"/>
              <a:t>Bank Loan of Customers</a:t>
            </a:r>
            <a:br>
              <a:rPr lang="en-US" dirty="0"/>
            </a:br>
            <a:r>
              <a:rPr lang="en-US" sz="2000" dirty="0"/>
              <a:t>P235(Bank Analytics)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1632155"/>
            <a:ext cx="2813318" cy="3300217"/>
          </a:xfrm>
        </p:spPr>
        <p:txBody>
          <a:bodyPr/>
          <a:lstStyle/>
          <a:p>
            <a:r>
              <a:rPr lang="en-US" dirty="0"/>
              <a:t>GROUP NO.: 4</a:t>
            </a:r>
          </a:p>
          <a:p>
            <a:r>
              <a:rPr lang="en-US" dirty="0"/>
              <a:t>GROUP MEMBERS: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Anjali Patnaik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Sundar 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Swati Vithoba Patil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Yamini 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Ravali Pulluri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Abhay Baburam Yadav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0065" r="2006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C80F70-1451-9D3C-EB18-C5AB210E3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9" y="157316"/>
            <a:ext cx="1923198" cy="9988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4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377888" y="973395"/>
            <a:ext cx="4666060" cy="5607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 wise and last_credit_pull_d wise loan Status: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This graph shows the count of Laon Status in each state based on particular last credit pull date .Provide insights into geographic payment behavior or trends.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As we can see </a:t>
            </a:r>
            <a:r>
              <a:rPr lang="en-US" sz="1800" dirty="0">
                <a:solidFill>
                  <a:srgbClr val="D84400"/>
                </a:solidFill>
              </a:rPr>
              <a:t>CA</a:t>
            </a:r>
            <a:r>
              <a:rPr lang="en-US" sz="1800" dirty="0"/>
              <a:t> has the maximum customers who took Loan </a:t>
            </a:r>
            <a:r>
              <a:rPr lang="en-US" sz="1800" dirty="0">
                <a:solidFill>
                  <a:srgbClr val="D84400"/>
                </a:solidFill>
              </a:rPr>
              <a:t>80M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California bags the highest in terms on loan amount and Washington has the highest average interest rate of 12.61%.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50DEC-DE97-EB97-F356-1AC13F5E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62" y="1190443"/>
            <a:ext cx="6614958" cy="48367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2418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4 Sub Charts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387720" y="1143920"/>
            <a:ext cx="4666060" cy="379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 wise and last_credit_pull_d wise loan Status: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California bags the highest in terms on loan amount and Washington has the highest average interest rate of 12.61%.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F404E3-0A47-1502-29DB-C847BAC7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179" y="1143920"/>
            <a:ext cx="6655088" cy="5071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99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5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613862" y="973394"/>
            <a:ext cx="5265828" cy="5607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Home Ownership Vs Last Payment date Stats: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The right graph shows the Home ownership and the amount paid for each on last payment date.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Home Ownership(Mortgage) has received the largest payment of a total of 56.31M out of which 55.18M are Fully Paid.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It concludes that many of the customers are about to repay their loan amount for their particular home ownership.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2831BE-F387-F5C3-8491-A6F252F3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61" y="1136273"/>
            <a:ext cx="5464013" cy="4900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86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77" y="142568"/>
            <a:ext cx="6599429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5" y="1592826"/>
            <a:ext cx="6560515" cy="44343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SQL- </a:t>
            </a:r>
            <a:r>
              <a:rPr lang="en-US" sz="2000" b="0" dirty="0"/>
              <a:t>Unable to import the complete data of Finance_2 into SQL and also need to modify the date data types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Excel- </a:t>
            </a:r>
            <a:r>
              <a:rPr lang="en-US" sz="2000" b="0" dirty="0"/>
              <a:t>Different results was showing based on merged data, VLOOKUP and creating relationship between 2 datasets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Power BI – </a:t>
            </a:r>
            <a:r>
              <a:rPr lang="en-US" sz="2000" b="0" dirty="0"/>
              <a:t>Unable to delete Null values available in some of the date columns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Tableau- </a:t>
            </a:r>
            <a:r>
              <a:rPr lang="en-US" sz="2000" b="0" dirty="0"/>
              <a:t>No Issues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We have created relationships between Finance_1 and Finance_2 data as weren’t able to get the proper results using the merged dataset</a:t>
            </a:r>
          </a:p>
          <a:p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Offer the Best Customer Experience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Consider search engine discovery, referrals and in-person exposure</a:t>
            </a:r>
          </a:p>
          <a:p>
            <a:r>
              <a:rPr lang="en-US" dirty="0"/>
              <a:t>Special offers for good repay masters.</a:t>
            </a:r>
          </a:p>
          <a:p>
            <a:r>
              <a:rPr lang="en-US" dirty="0"/>
              <a:t>Make improvements in your processes .e.g. smoother verification of income process, pre approval letter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Develop lending specialties that cater to niche industries such as women owned businesses, government guaranteed finance</a:t>
            </a:r>
          </a:p>
          <a:p>
            <a:r>
              <a:rPr lang="en-US" dirty="0"/>
              <a:t>For entrepreneurs and businesses to fund their operations, expansion, or capital needs.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Special Programs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Expand your web presence and your social media efforts</a:t>
            </a:r>
          </a:p>
          <a:p>
            <a:r>
              <a:rPr lang="en-US" dirty="0"/>
              <a:t>Special  offers on existing loans to improve interest rates or terms.</a:t>
            </a:r>
          </a:p>
          <a:p>
            <a:r>
              <a:rPr lang="en-US" dirty="0"/>
              <a:t>Special loan programs with favorable terms and rates for bank staff.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study provides information on complete loan data for all loans issued through 2007-2011, including the current loan status(Current, Charged-off, Fully paid) and latest payment information. By analyzing different attributes/features of customer we can predict if a particular applicant will or will not be able to payback the loan amount .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Dashboard &amp; KPI’S Insight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Challenges &amp; Scale up Business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622139"/>
            <a:ext cx="5117162" cy="1325563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143431"/>
            <a:ext cx="5438941" cy="40017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The objective is to ensure that loans provided by the bank are made on appropriate terms to the customers who can and will pay them back in order to have a </a:t>
            </a:r>
            <a:r>
              <a:rPr lang="en-US" sz="1800" dirty="0">
                <a:solidFill>
                  <a:srgbClr val="D84400"/>
                </a:solidFill>
              </a:rPr>
              <a:t>growth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 used Power Query, Power Pivot &amp; </a:t>
            </a:r>
            <a:r>
              <a:rPr lang="en-US" sz="1800" dirty="0">
                <a:solidFill>
                  <a:srgbClr val="D84400"/>
                </a:solidFill>
              </a:rPr>
              <a:t>MySQL</a:t>
            </a:r>
            <a:r>
              <a:rPr lang="en-US" sz="1800" dirty="0"/>
              <a:t> for analyzing, cleaning and removing duplicates from dataset and prepared dashboard using </a:t>
            </a:r>
            <a:r>
              <a:rPr lang="en-US" sz="1800" dirty="0">
                <a:solidFill>
                  <a:srgbClr val="D84400"/>
                </a:solidFill>
              </a:rPr>
              <a:t>MS Excel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D84400"/>
                </a:solidFill>
              </a:rPr>
              <a:t>Tableau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D84400"/>
                </a:solidFill>
              </a:rPr>
              <a:t>PowerBI</a:t>
            </a:r>
            <a:r>
              <a:rPr lang="en-US" sz="1800" dirty="0"/>
              <a:t> tools where we did calculations, create relationships and prepared interactive dashboards.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7620175" y="580103"/>
            <a:ext cx="4464374" cy="4748981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9393" y="95275"/>
            <a:ext cx="1896941" cy="19596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891" y="467515"/>
            <a:ext cx="4441188" cy="105108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5" y="3098594"/>
            <a:ext cx="1570612" cy="1070829"/>
          </a:xfrm>
        </p:spPr>
        <p:txBody>
          <a:bodyPr/>
          <a:lstStyle/>
          <a:p>
            <a:r>
              <a:rPr lang="en-US" sz="3200" dirty="0"/>
              <a:t>KPI’S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588" y="1101276"/>
            <a:ext cx="4181906" cy="4793100"/>
          </a:xfrm>
          <a:blipFill>
            <a:blip r:embed="rId4"/>
            <a:stretch>
              <a:fillRect/>
            </a:stretch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2CA6B-C1E6-C292-EC11-9B930FA87FDE}"/>
              </a:ext>
            </a:extLst>
          </p:cNvPr>
          <p:cNvSpPr txBox="1"/>
          <p:nvPr/>
        </p:nvSpPr>
        <p:spPr>
          <a:xfrm>
            <a:off x="5574891" y="1863847"/>
            <a:ext cx="6282812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Created Dashboard showing the below KPI’S &amp; the insight: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KPI-1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Year wise loan amount Stats</a:t>
            </a:r>
          </a:p>
          <a:p>
            <a:pPr marL="36900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KPI-2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Grade and sub grade wise revol_bal</a:t>
            </a: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KPI-3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Total Payment for Verified Status Vs Total Payment for Non Verified Status</a:t>
            </a: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KPI-4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State wise and last_credit_pull_d wise loan status</a:t>
            </a:r>
          </a:p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KPI-5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Home ownership Vs last payment date stats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Power BI Dashboard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86214-7442-505F-9086-010F89D8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2" y="680016"/>
            <a:ext cx="10790855" cy="6066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6E53E-6AD4-9FCB-4C40-61C4AFE9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2" y="680016"/>
            <a:ext cx="10836579" cy="6058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63515-F99C-B763-03F7-801BE53D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55" y="695257"/>
            <a:ext cx="10920406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1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533669" y="1150374"/>
            <a:ext cx="5454176" cy="4444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 Wise Loan Amount Stats: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The chart provides a details of  all Loan issued by the bank through 2007-2011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Total loans issued was reported at 26,05,06,575 in the year 2011,this records an </a:t>
            </a:r>
            <a:r>
              <a:rPr lang="en-US" sz="1800" dirty="0">
                <a:solidFill>
                  <a:srgbClr val="D84400"/>
                </a:solidFill>
              </a:rPr>
              <a:t>increase of 25,82,87,300 </a:t>
            </a:r>
            <a:r>
              <a:rPr lang="en-US" sz="1800" dirty="0"/>
              <a:t>in the span of 4 years.</a:t>
            </a:r>
          </a:p>
          <a:p>
            <a:r>
              <a:rPr lang="en-US" sz="1800" dirty="0"/>
              <a:t>    (26,05,06,575 – 22,19,275 = 25,82,87,300)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Placeholder 54">
            <a:extLst>
              <a:ext uri="{FF2B5EF4-FFF2-40B4-BE49-F238E27FC236}">
                <a16:creationId xmlns:a16="http://schemas.microsoft.com/office/drawing/2014/main" id="{9614F2DF-F4B5-A7EC-260C-8100AEE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28387" y="1235411"/>
            <a:ext cx="4524374" cy="3363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729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1 Sub Charts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91079-F35E-BC8C-958B-D731120C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1" y="1119789"/>
            <a:ext cx="7203185" cy="5626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759461-440F-BA67-3648-849303E55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286" y="1205429"/>
            <a:ext cx="4324413" cy="34157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48D5A035-1ED7-856F-50C1-9D77C453D22F}"/>
              </a:ext>
            </a:extLst>
          </p:cNvPr>
          <p:cNvSpPr txBox="1">
            <a:spLocks/>
          </p:cNvSpPr>
          <p:nvPr/>
        </p:nvSpPr>
        <p:spPr>
          <a:xfrm>
            <a:off x="210301" y="599768"/>
            <a:ext cx="5315428" cy="605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Loan Stats based on Status:</a:t>
            </a:r>
            <a:endParaRPr lang="en-U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2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258365" y="1120877"/>
            <a:ext cx="4402125" cy="4444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Grade &amp; Sub Grade Wise Revol Balance: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This chart can help identify if there's a correlation between a borrower's credit quality and their revolving balance.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 can notice </a:t>
            </a:r>
            <a:r>
              <a:rPr lang="en-US" sz="1800" dirty="0">
                <a:solidFill>
                  <a:srgbClr val="D84400"/>
                </a:solidFill>
              </a:rPr>
              <a:t>Grade-B have more revol balance </a:t>
            </a:r>
            <a:r>
              <a:rPr lang="en-US" sz="1800" dirty="0"/>
              <a:t>then any other grade &amp; Grade-G have very low revol balance.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01AA6-0415-561F-D610-59B6DEBF2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" r="-68" b="24076"/>
          <a:stretch/>
        </p:blipFill>
        <p:spPr>
          <a:xfrm>
            <a:off x="5004620" y="747252"/>
            <a:ext cx="6929016" cy="281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22C4185-4B0F-3985-DF3D-B20A47F0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89"/>
          <a:stretch/>
        </p:blipFill>
        <p:spPr>
          <a:xfrm>
            <a:off x="5004620" y="3856530"/>
            <a:ext cx="6929016" cy="2893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36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11938"/>
            <a:ext cx="10889796" cy="635314"/>
          </a:xfrm>
        </p:spPr>
        <p:txBody>
          <a:bodyPr/>
          <a:lstStyle/>
          <a:p>
            <a:pPr algn="ctr"/>
            <a:r>
              <a:rPr lang="en-US" dirty="0"/>
              <a:t>KPI 3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2B2B9B4-58E3-7873-8568-308C3C61E3E8}"/>
              </a:ext>
            </a:extLst>
          </p:cNvPr>
          <p:cNvSpPr txBox="1">
            <a:spLocks/>
          </p:cNvSpPr>
          <p:nvPr/>
        </p:nvSpPr>
        <p:spPr>
          <a:xfrm>
            <a:off x="268198" y="834604"/>
            <a:ext cx="4716757" cy="5525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Total Payment based on Verification Status: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This is the first stage of the verification process. The bank needs a loan application to initiate the document collection and verification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It can provide insights into the impact of income verification on repayment behavior.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Looking at Donut &amp; Pie chart we can observe that from Total payment of 483M,46% are verified, 32% Not Verified and 23% are Source Verified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CF046-60AD-D639-B695-DB4CAFBD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02" y="3830772"/>
            <a:ext cx="4402125" cy="291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46017"/>
              </p:ext>
            </p:extLst>
          </p:nvPr>
        </p:nvGraphicFramePr>
        <p:xfrm>
          <a:off x="6780486" y="834604"/>
          <a:ext cx="5028055" cy="2813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919631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861</Words>
  <Application>Microsoft Office PowerPoint</Application>
  <PresentationFormat>Widescreen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Abadi</vt:lpstr>
      <vt:lpstr>Arial</vt:lpstr>
      <vt:lpstr>Calibri</vt:lpstr>
      <vt:lpstr>Cambria</vt:lpstr>
      <vt:lpstr>Posterama Text Black</vt:lpstr>
      <vt:lpstr>Posterama Text SemiBold</vt:lpstr>
      <vt:lpstr>Wingdings</vt:lpstr>
      <vt:lpstr>Custom</vt:lpstr>
      <vt:lpstr>Bank Loan of Customers P235(Bank Analytics)</vt:lpstr>
      <vt:lpstr>Agenda</vt:lpstr>
      <vt:lpstr>Project Objective</vt:lpstr>
      <vt:lpstr>Contents</vt:lpstr>
      <vt:lpstr>Power BI Dashboard</vt:lpstr>
      <vt:lpstr>KPI 1</vt:lpstr>
      <vt:lpstr>KPI 1 Sub Charts</vt:lpstr>
      <vt:lpstr>KPI 2</vt:lpstr>
      <vt:lpstr>KPI 3</vt:lpstr>
      <vt:lpstr>KPI 4</vt:lpstr>
      <vt:lpstr>KPI 4 Sub Charts</vt:lpstr>
      <vt:lpstr>KPI 5</vt:lpstr>
      <vt:lpstr>Challenges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2023-10-04T05:22:34Z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